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"/>
  </p:notesMasterIdLst>
  <p:sldIdLst>
    <p:sldId id="261" r:id="rId2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Open Sans" panose="020B0606030504020204" pitchFamily="34" charset="0"/>
      <p:regular r:id="rId8"/>
      <p:bold r:id="rId9"/>
      <p:italic r:id="rId10"/>
      <p:boldItalic r:id="rId11"/>
    </p:embeddedFont>
    <p:embeddedFont>
      <p:font typeface="Open Sans SemiBold" panose="020B0706030804020204" pitchFamily="34" charset="0"/>
      <p:bold r:id="rId12"/>
      <p:boldItalic r:id="rId13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04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66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876" y="108"/>
      </p:cViewPr>
      <p:guideLst>
        <p:guide orient="horz" pos="50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viewProps" Target="viewProp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wav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C43CF-120A-484B-B881-0ADA2055594B}" type="datetimeFigureOut">
              <a:rPr lang="de-DE" smtClean="0"/>
              <a:t>09.06.2023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E6C57-0503-46DB-90D4-00DF5545ECB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3975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r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453349" y="2122141"/>
            <a:ext cx="10834929" cy="918044"/>
          </a:xfrm>
        </p:spPr>
        <p:txBody>
          <a:bodyPr lIns="0" tIns="0" rIns="0" bIns="0" anchor="ctr" anchorCtr="0">
            <a:noAutofit/>
          </a:bodyPr>
          <a:lstStyle>
            <a:lvl1pPr algn="l">
              <a:defRPr sz="3200" b="0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de-DE" dirty="0"/>
              <a:t>Hauptüberschrift Open Sans 32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453350" y="3057277"/>
            <a:ext cx="10834928" cy="1655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Open Sans 18</a:t>
            </a:r>
            <a:endParaRPr lang="en-US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E9F0F67-02BF-455F-B3FD-FD9326E82D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89" y="219488"/>
            <a:ext cx="4140363" cy="1068669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DED98B54-D628-4177-AFD3-BAB4A5AC1D53}"/>
              </a:ext>
            </a:extLst>
          </p:cNvPr>
          <p:cNvSpPr/>
          <p:nvPr userDrawn="1"/>
        </p:nvSpPr>
        <p:spPr>
          <a:xfrm>
            <a:off x="0" y="4234251"/>
            <a:ext cx="12192000" cy="2623750"/>
          </a:xfrm>
          <a:prstGeom prst="rect">
            <a:avLst/>
          </a:prstGeom>
          <a:solidFill>
            <a:srgbClr val="EC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7686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n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9726" y="1757293"/>
            <a:ext cx="10515600" cy="3469944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buClrTx/>
              <a:buFont typeface="Open Sans" pitchFamily="2" charset="0"/>
              <a:buChar char="-"/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491492" y="570119"/>
            <a:ext cx="10212245" cy="626334"/>
          </a:xfrm>
        </p:spPr>
        <p:txBody>
          <a:bodyPr wrap="square" anchor="t" anchorCtr="0"/>
          <a:lstStyle>
            <a:lvl1pPr>
              <a:defRPr sz="3000" b="1"/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038251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0" userDrawn="1">
          <p15:clr>
            <a:srgbClr val="FBAE40"/>
          </p15:clr>
        </p15:guide>
        <p15:guide id="2" pos="302" userDrawn="1">
          <p15:clr>
            <a:srgbClr val="FBAE40"/>
          </p15:clr>
        </p15:guide>
        <p15:guide id="3" pos="1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ntitel, Inhalt und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44292" y="1757292"/>
            <a:ext cx="6498742" cy="3978163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buClrTx/>
              <a:buFont typeface="Open Sans" pitchFamily="2" charset="0"/>
              <a:buChar char="-"/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500919" y="626676"/>
            <a:ext cx="10212245" cy="626334"/>
          </a:xfrm>
        </p:spPr>
        <p:txBody>
          <a:bodyPr wrap="square" anchor="t" anchorCtr="0"/>
          <a:lstStyle>
            <a:lvl1pPr>
              <a:defRPr b="1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Bildplatzhalter 2">
            <a:extLst>
              <a:ext uri="{FF2B5EF4-FFF2-40B4-BE49-F238E27FC236}">
                <a16:creationId xmlns:a16="http://schemas.microsoft.com/office/drawing/2014/main" id="{02EAAF62-96BC-4081-B2F6-36A02738BE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1492" y="1727254"/>
            <a:ext cx="3588809" cy="12486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6" name="Bildplatzhalter 2">
            <a:extLst>
              <a:ext uri="{FF2B5EF4-FFF2-40B4-BE49-F238E27FC236}">
                <a16:creationId xmlns:a16="http://schemas.microsoft.com/office/drawing/2014/main" id="{B291F374-4699-4748-BF91-8E0FCB2AD76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1492" y="3107038"/>
            <a:ext cx="3588810" cy="12486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8" name="Bildplatzhalter 2">
            <a:extLst>
              <a:ext uri="{FF2B5EF4-FFF2-40B4-BE49-F238E27FC236}">
                <a16:creationId xmlns:a16="http://schemas.microsoft.com/office/drawing/2014/main" id="{85D0F930-5FA9-4F29-A36E-5EC6F4C24F8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1492" y="4486822"/>
            <a:ext cx="3588811" cy="12486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r>
              <a:rPr lang="de-DE" dirty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787712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0" userDrawn="1">
          <p15:clr>
            <a:srgbClr val="FBAE40"/>
          </p15:clr>
        </p15:guide>
        <p15:guide id="2" pos="325">
          <p15:clr>
            <a:srgbClr val="FBAE40"/>
          </p15:clr>
        </p15:guide>
        <p15:guide id="3" pos="15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ntitel, Inhalt und Bilder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1492" y="1757292"/>
            <a:ext cx="5225055" cy="3978163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 rtl="0" eaLnBrk="1" latinLnBrk="0" hangingPunct="1">
              <a:lnSpc>
                <a:spcPct val="90000"/>
              </a:lnSpc>
              <a:buClrTx/>
              <a:buFont typeface="Open Sans" pitchFamily="2" charset="0"/>
              <a:buChar char="-"/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Char char="-"/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xfrm>
            <a:off x="491492" y="636101"/>
            <a:ext cx="10748400" cy="626334"/>
          </a:xfrm>
        </p:spPr>
        <p:txBody>
          <a:bodyPr wrap="square" anchor="t" anchorCtr="0"/>
          <a:lstStyle>
            <a:lvl1pPr>
              <a:defRPr b="1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8" name="Bildplatzhalter 2">
            <a:extLst>
              <a:ext uri="{FF2B5EF4-FFF2-40B4-BE49-F238E27FC236}">
                <a16:creationId xmlns:a16="http://schemas.microsoft.com/office/drawing/2014/main" id="{85D0F930-5FA9-4F29-A36E-5EC6F4C24F8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747" y="1750106"/>
            <a:ext cx="5225055" cy="398534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r>
              <a:rPr lang="de-DE" dirty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5629350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0" userDrawn="1">
          <p15:clr>
            <a:srgbClr val="FBAE40"/>
          </p15:clr>
        </p15:guide>
        <p15:guide id="2" pos="325">
          <p15:clr>
            <a:srgbClr val="FBAE40"/>
          </p15:clr>
        </p15:guide>
        <p15:guide id="3" pos="15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6"/>
          <p:cNvSpPr>
            <a:spLocks noGrp="1"/>
          </p:cNvSpPr>
          <p:nvPr>
            <p:ph type="title" hasCustomPrompt="1"/>
          </p:nvPr>
        </p:nvSpPr>
        <p:spPr>
          <a:xfrm>
            <a:off x="491492" y="626676"/>
            <a:ext cx="10212245" cy="626334"/>
          </a:xfrm>
        </p:spPr>
        <p:txBody>
          <a:bodyPr wrap="square" anchor="t" anchorCtr="0"/>
          <a:lstStyle>
            <a:lvl1pPr>
              <a:defRPr b="1"/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040731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0" userDrawn="1">
          <p15:clr>
            <a:srgbClr val="FBAE40"/>
          </p15:clr>
        </p15:guide>
        <p15:guide id="2" pos="325" userDrawn="1">
          <p15:clr>
            <a:srgbClr val="FBAE40"/>
          </p15:clr>
        </p15:guide>
        <p15:guide id="3" pos="150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tar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453349" y="2122141"/>
            <a:ext cx="10834929" cy="918044"/>
          </a:xfrm>
        </p:spPr>
        <p:txBody>
          <a:bodyPr lIns="0" tIns="0" rIns="0" bIns="0" anchor="ctr" anchorCtr="0">
            <a:noAutofit/>
          </a:bodyPr>
          <a:lstStyle>
            <a:lvl1pPr algn="l">
              <a:defRPr sz="3200" b="0"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de-DE" dirty="0"/>
              <a:t>Hauptüberschrift Open Sans 32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453350" y="3057277"/>
            <a:ext cx="10834928" cy="16557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Untertitel Open Sans 18</a:t>
            </a:r>
            <a:endParaRPr lang="en-US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E9F0F67-02BF-455F-B3FD-FD9326E82DB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89" y="219488"/>
            <a:ext cx="4140363" cy="1068669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DED98B54-D628-4177-AFD3-BAB4A5AC1D53}"/>
              </a:ext>
            </a:extLst>
          </p:cNvPr>
          <p:cNvSpPr/>
          <p:nvPr userDrawn="1"/>
        </p:nvSpPr>
        <p:spPr>
          <a:xfrm>
            <a:off x="0" y="4234251"/>
            <a:ext cx="12192000" cy="2623750"/>
          </a:xfrm>
          <a:prstGeom prst="rect">
            <a:avLst/>
          </a:prstGeom>
          <a:solidFill>
            <a:srgbClr val="EC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E4DB5EA-71F9-4514-9153-A21B7466475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49150"/>
            <a:ext cx="1995901" cy="60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709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62423" y="971879"/>
            <a:ext cx="10212245" cy="62633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Das ist eine Überschrift </a:t>
            </a:r>
            <a:br>
              <a:rPr lang="de-DE" dirty="0"/>
            </a:br>
            <a:r>
              <a:rPr lang="de-DE" dirty="0"/>
              <a:t>in zwei Zeilen</a:t>
            </a:r>
            <a:endParaRPr lang="en-US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3DB90F5-3E2F-4064-A655-0FC50DC9549E}"/>
              </a:ext>
            </a:extLst>
          </p:cNvPr>
          <p:cNvSpPr txBox="1"/>
          <p:nvPr userDrawn="1"/>
        </p:nvSpPr>
        <p:spPr>
          <a:xfrm>
            <a:off x="10977805" y="6492767"/>
            <a:ext cx="8245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Folie </a:t>
            </a:r>
            <a:fld id="{77ACFEDA-907D-47BE-ABA4-E9A641CC65C2}" type="slidenum">
              <a:rPr lang="de-DE" sz="1000" smtClean="0"/>
              <a:t>‹Nr.›</a:t>
            </a:fld>
            <a:endParaRPr lang="de-DE" sz="1000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F55F0DE4-626B-4883-B52B-ACEC93326B94}"/>
              </a:ext>
            </a:extLst>
          </p:cNvPr>
          <p:cNvSpPr txBox="1">
            <a:spLocks/>
          </p:cNvSpPr>
          <p:nvPr userDrawn="1"/>
        </p:nvSpPr>
        <p:spPr>
          <a:xfrm>
            <a:off x="462423" y="6561294"/>
            <a:ext cx="731520" cy="19775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de-DE" sz="1000" dirty="0">
                <a:latin typeface="+mn-lt"/>
              </a:rPr>
              <a:t>14.06.2023</a:t>
            </a:r>
            <a:endParaRPr lang="en-US" sz="1000" dirty="0">
              <a:latin typeface="+mn-lt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7F485A9-8AF3-4EB0-8734-0308E3D359DB}"/>
              </a:ext>
            </a:extLst>
          </p:cNvPr>
          <p:cNvSpPr/>
          <p:nvPr userDrawn="1"/>
        </p:nvSpPr>
        <p:spPr>
          <a:xfrm>
            <a:off x="1360601" y="6492768"/>
            <a:ext cx="923933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b="1" dirty="0"/>
              <a:t>HTWD</a:t>
            </a:r>
            <a:r>
              <a:rPr lang="de-DE" sz="1000" dirty="0"/>
              <a:t> / Fakultät Informatik/Mathematik / Oleg Bissing, Martin </a:t>
            </a:r>
            <a:r>
              <a:rPr lang="de-DE" sz="1000" dirty="0" err="1"/>
              <a:t>Krockert</a:t>
            </a:r>
            <a:r>
              <a:rPr lang="de-DE" sz="1000" dirty="0"/>
              <a:t>, Marvin Matthes, Oliver Guhr, Paul Christ, Mario Neugebauer, Torsten Munkelt</a:t>
            </a:r>
          </a:p>
        </p:txBody>
      </p:sp>
    </p:spTree>
    <p:extLst>
      <p:ext uri="{BB962C8B-B14F-4D97-AF65-F5344CB8AC3E}">
        <p14:creationId xmlns:p14="http://schemas.microsoft.com/office/powerpoint/2010/main" val="4002637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8" r:id="rId4"/>
    <p:sldLayoutId id="2147483651" r:id="rId5"/>
    <p:sldLayoutId id="2147483659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1" userDrawn="1">
          <p15:clr>
            <a:srgbClr val="F26B43"/>
          </p15:clr>
        </p15:guide>
        <p15:guide id="2" pos="30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p3"/><Relationship Id="rId7" Type="http://schemas.openxmlformats.org/officeDocument/2006/relationships/image" Target="../media/image4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926F6A5-E69E-492B-942F-2F4BC11B7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726" y="956035"/>
            <a:ext cx="10515600" cy="3469944"/>
          </a:xfrm>
        </p:spPr>
        <p:txBody>
          <a:bodyPr/>
          <a:lstStyle/>
          <a:p>
            <a:r>
              <a:rPr lang="de-DE" dirty="0"/>
              <a:t>Verwendung von generativen KI-Modellen, um Texte, Bilder und Audio zu generieren.</a:t>
            </a:r>
          </a:p>
          <a:p>
            <a:r>
              <a:rPr lang="de-DE" dirty="0">
                <a:ea typeface="+mn-lt"/>
                <a:cs typeface="+mn-lt"/>
              </a:rPr>
              <a:t>Kreativaufgabe für die Schüler/innen:</a:t>
            </a:r>
            <a:endParaRPr lang="de-DE" dirty="0"/>
          </a:p>
          <a:p>
            <a:pPr lvl="1"/>
            <a:r>
              <a:rPr lang="de-DE" sz="1600" dirty="0">
                <a:ea typeface="+mn-lt"/>
                <a:cs typeface="+mn-lt"/>
              </a:rPr>
              <a:t>Designe deine/n Superheld/in indem du ihn/sie beschreibst! </a:t>
            </a:r>
          </a:p>
          <a:p>
            <a:pPr lvl="1"/>
            <a:r>
              <a:rPr lang="de-DE" sz="1600" dirty="0">
                <a:ea typeface="+mn-lt"/>
                <a:cs typeface="+mn-lt"/>
              </a:rPr>
              <a:t>Lass eine packende Hintergrundgeschichte für deine/n Superheld/in verfassen! </a:t>
            </a:r>
          </a:p>
          <a:p>
            <a:pPr lvl="1"/>
            <a:r>
              <a:rPr lang="de-DE" sz="1600" dirty="0">
                <a:ea typeface="+mn-lt"/>
                <a:cs typeface="+mn-lt"/>
              </a:rPr>
              <a:t>Gib deinem/er Superheld/in deine Stimme! 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89ADD5E-6CB9-47FE-A36D-8B155ACD2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726" y="329701"/>
            <a:ext cx="10212245" cy="626334"/>
          </a:xfrm>
        </p:spPr>
        <p:txBody>
          <a:bodyPr/>
          <a:lstStyle/>
          <a:p>
            <a:r>
              <a:rPr lang="de-DE" dirty="0"/>
              <a:t>KIM – Künstliche Intelligenz zur Multimediagenerierung</a:t>
            </a:r>
            <a:endParaRPr lang="de-DE" sz="30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3A2C493-1A6F-30A7-1793-D8B17A870AD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608" r="31040"/>
          <a:stretch/>
        </p:blipFill>
        <p:spPr>
          <a:xfrm>
            <a:off x="8778645" y="1854842"/>
            <a:ext cx="3413355" cy="201167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3599701-92ED-0059-5740-CD4FBFD74C85}"/>
              </a:ext>
            </a:extLst>
          </p:cNvPr>
          <p:cNvSpPr txBox="1"/>
          <p:nvPr/>
        </p:nvSpPr>
        <p:spPr>
          <a:xfrm>
            <a:off x="7250336" y="2641605"/>
            <a:ext cx="2420965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b="1" dirty="0">
                <a:cs typeface="Arial"/>
              </a:rPr>
              <a:t>Prompt</a:t>
            </a:r>
            <a:r>
              <a:rPr lang="de-DE" sz="1800" dirty="0">
                <a:ea typeface="+mn-lt"/>
                <a:cs typeface="+mn-lt"/>
              </a:rPr>
              <a:t>¹</a:t>
            </a:r>
            <a:r>
              <a:rPr lang="de-DE" b="1" dirty="0">
                <a:cs typeface="Arial"/>
              </a:rPr>
              <a:t>:</a:t>
            </a:r>
            <a:r>
              <a:rPr lang="de-DE" dirty="0">
                <a:cs typeface="Arial"/>
              </a:rPr>
              <a:t> </a:t>
            </a:r>
          </a:p>
          <a:p>
            <a:r>
              <a:rPr lang="de-DE" dirty="0">
                <a:cs typeface="Arial"/>
              </a:rPr>
              <a:t>"</a:t>
            </a:r>
            <a:r>
              <a:rPr lang="de-DE" dirty="0">
                <a:ea typeface="+mn-lt"/>
                <a:cs typeface="+mn-lt"/>
              </a:rPr>
              <a:t>a </a:t>
            </a:r>
            <a:r>
              <a:rPr lang="de-DE" dirty="0" err="1">
                <a:ea typeface="+mn-lt"/>
                <a:cs typeface="+mn-lt"/>
              </a:rPr>
              <a:t>robot</a:t>
            </a:r>
            <a:r>
              <a:rPr lang="de-DE" dirty="0">
                <a:ea typeface="+mn-lt"/>
                <a:cs typeface="+mn-lt"/>
              </a:rPr>
              <a:t> </a:t>
            </a:r>
            <a:r>
              <a:rPr lang="de-DE" dirty="0" err="1">
                <a:ea typeface="+mn-lt"/>
                <a:cs typeface="+mn-lt"/>
              </a:rPr>
              <a:t>superheroine</a:t>
            </a:r>
            <a:r>
              <a:rPr lang="de-DE" dirty="0">
                <a:ea typeface="+mn-lt"/>
                <a:cs typeface="+mn-lt"/>
              </a:rPr>
              <a:t> </a:t>
            </a:r>
            <a:br>
              <a:rPr lang="de-DE" dirty="0">
                <a:ea typeface="+mn-lt"/>
                <a:cs typeface="+mn-lt"/>
              </a:rPr>
            </a:br>
            <a:r>
              <a:rPr lang="de-DE" dirty="0" err="1">
                <a:ea typeface="+mn-lt"/>
                <a:cs typeface="+mn-lt"/>
              </a:rPr>
              <a:t>that</a:t>
            </a:r>
            <a:r>
              <a:rPr lang="de-DE" dirty="0">
                <a:ea typeface="+mn-lt"/>
                <a:cs typeface="+mn-lt"/>
              </a:rPr>
              <a:t> </a:t>
            </a:r>
            <a:r>
              <a:rPr lang="de-DE" dirty="0" err="1">
                <a:ea typeface="+mn-lt"/>
                <a:cs typeface="+mn-lt"/>
              </a:rPr>
              <a:t>fights</a:t>
            </a:r>
            <a:r>
              <a:rPr lang="de-DE" dirty="0">
                <a:ea typeface="+mn-lt"/>
                <a:cs typeface="+mn-lt"/>
              </a:rPr>
              <a:t> </a:t>
            </a:r>
            <a:r>
              <a:rPr lang="de-DE" dirty="0" err="1">
                <a:ea typeface="+mn-lt"/>
                <a:cs typeface="+mn-lt"/>
              </a:rPr>
              <a:t>against</a:t>
            </a:r>
            <a:r>
              <a:rPr lang="de-DE" dirty="0">
                <a:ea typeface="+mn-lt"/>
                <a:cs typeface="+mn-lt"/>
              </a:rPr>
              <a:t> </a:t>
            </a:r>
            <a:br>
              <a:rPr lang="de-DE" dirty="0">
                <a:ea typeface="+mn-lt"/>
                <a:cs typeface="+mn-lt"/>
              </a:rPr>
            </a:br>
            <a:r>
              <a:rPr lang="de-DE" dirty="0">
                <a:ea typeface="+mn-lt"/>
                <a:cs typeface="+mn-lt"/>
              </a:rPr>
              <a:t>her human </a:t>
            </a:r>
            <a:r>
              <a:rPr lang="de-DE" dirty="0" err="1">
                <a:ea typeface="+mn-lt"/>
                <a:cs typeface="+mn-lt"/>
              </a:rPr>
              <a:t>creators</a:t>
            </a:r>
            <a:r>
              <a:rPr lang="de-DE" dirty="0">
                <a:ea typeface="+mn-lt"/>
                <a:cs typeface="+mn-lt"/>
              </a:rPr>
              <a:t>, </a:t>
            </a:r>
            <a:br>
              <a:rPr lang="de-DE" dirty="0">
                <a:ea typeface="+mn-lt"/>
                <a:cs typeface="+mn-lt"/>
              </a:rPr>
            </a:br>
            <a:r>
              <a:rPr lang="de-DE" dirty="0" err="1">
                <a:ea typeface="+mn-lt"/>
                <a:cs typeface="+mn-lt"/>
              </a:rPr>
              <a:t>steampunk</a:t>
            </a:r>
            <a:r>
              <a:rPr lang="de-DE" dirty="0">
                <a:ea typeface="+mn-lt"/>
                <a:cs typeface="+mn-lt"/>
              </a:rPr>
              <a:t>"</a:t>
            </a:r>
            <a:endParaRPr lang="de-DE" dirty="0">
              <a:cs typeface="Arial"/>
            </a:endParaRPr>
          </a:p>
        </p:txBody>
      </p:sp>
      <p:pic>
        <p:nvPicPr>
          <p:cNvPr id="6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1C45FEDF-3315-B347-69E9-7997FB104D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9069" y="2623607"/>
            <a:ext cx="4599158" cy="3500647"/>
          </a:xfrm>
          <a:prstGeom prst="rect">
            <a:avLst/>
          </a:prstGeom>
        </p:spPr>
      </p:pic>
      <p:pic>
        <p:nvPicPr>
          <p:cNvPr id="7" name="Download (1)">
            <a:hlinkClick r:id="" action="ppaction://media"/>
            <a:extLst>
              <a:ext uri="{FF2B5EF4-FFF2-40B4-BE49-F238E27FC236}">
                <a16:creationId xmlns:a16="http://schemas.microsoft.com/office/drawing/2014/main" id="{13F5AC83-B7CF-B102-0E54-92E79C0038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961052" y="4735977"/>
            <a:ext cx="730250" cy="730250"/>
          </a:xfrm>
          <a:prstGeom prst="rect">
            <a:avLst/>
          </a:prstGeom>
        </p:spPr>
      </p:pic>
      <p:pic>
        <p:nvPicPr>
          <p:cNvPr id="8" name="orchestral cinematic overlaying an epic scene of a robot superheroine fighting her human creators (cfbef85e9f194411aa480df9e44a2ea1)">
            <a:hlinkClick r:id="" action="ppaction://media"/>
            <a:extLst>
              <a:ext uri="{FF2B5EF4-FFF2-40B4-BE49-F238E27FC236}">
                <a16:creationId xmlns:a16="http://schemas.microsoft.com/office/drawing/2014/main" id="{C6A5EF37-0FD9-246D-BF50-08B1F3DEC28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671301" y="4735977"/>
            <a:ext cx="730250" cy="73025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3CF9B235-60D8-9D12-275E-A77F6D161F27}"/>
              </a:ext>
            </a:extLst>
          </p:cNvPr>
          <p:cNvSpPr txBox="1"/>
          <p:nvPr/>
        </p:nvSpPr>
        <p:spPr>
          <a:xfrm>
            <a:off x="6266330" y="5713877"/>
            <a:ext cx="6033247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50" dirty="0">
                <a:ea typeface="+mn-lt"/>
                <a:cs typeface="+mn-lt"/>
              </a:rPr>
              <a:t>¹"Prompting" beschreibt die Methode, generative, autoregressive Modelle </a:t>
            </a:r>
            <a:br>
              <a:rPr lang="de-DE" sz="1050" dirty="0">
                <a:ea typeface="+mn-lt"/>
                <a:cs typeface="+mn-lt"/>
              </a:rPr>
            </a:br>
            <a:r>
              <a:rPr lang="de-DE" sz="1050" dirty="0">
                <a:ea typeface="+mn-lt"/>
                <a:cs typeface="+mn-lt"/>
              </a:rPr>
              <a:t>mittels kleiner Ausschnitte verschiedener Modalitäten (Text, Audio, Video, Bild, etc.) zu instruieren.</a:t>
            </a:r>
            <a:endParaRPr lang="de-DE" sz="105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640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52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numSld="999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HTWD_Farbe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C6608"/>
      </a:accent1>
      <a:accent2>
        <a:srgbClr val="84BF63"/>
      </a:accent2>
      <a:accent3>
        <a:srgbClr val="BC9AC8"/>
      </a:accent3>
      <a:accent4>
        <a:srgbClr val="8BADDC"/>
      </a:accent4>
      <a:accent5>
        <a:srgbClr val="FFDD00"/>
      </a:accent5>
      <a:accent6>
        <a:srgbClr val="BEC2D0"/>
      </a:accent6>
      <a:hlink>
        <a:srgbClr val="0563C1"/>
      </a:hlink>
      <a:folHlink>
        <a:srgbClr val="954F72"/>
      </a:folHlink>
    </a:clrScheme>
    <a:fontScheme name="HTWD_Schriften">
      <a:majorFont>
        <a:latin typeface="Open Sans Semi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114</Words>
  <Application>Microsoft Office PowerPoint</Application>
  <PresentationFormat>Breitbild</PresentationFormat>
  <Paragraphs>9</Paragraphs>
  <Slides>1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Open Sans SemiBold</vt:lpstr>
      <vt:lpstr>Arial</vt:lpstr>
      <vt:lpstr>Open Sans</vt:lpstr>
      <vt:lpstr>Calibri</vt:lpstr>
      <vt:lpstr>Office</vt:lpstr>
      <vt:lpstr>KIM – Künstliche Intelligenz zur Multimediagenerierung</vt:lpstr>
    </vt:vector>
  </TitlesOfParts>
  <Company>HTW Dresden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Richter, Lisanne</dc:creator>
  <cp:lastModifiedBy>Paul Christ</cp:lastModifiedBy>
  <cp:revision>61</cp:revision>
  <dcterms:created xsi:type="dcterms:W3CDTF">2021-10-14T07:21:00Z</dcterms:created>
  <dcterms:modified xsi:type="dcterms:W3CDTF">2023-06-09T15:27:12Z</dcterms:modified>
</cp:coreProperties>
</file>

<file path=docProps/thumbnail.jpeg>
</file>